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1" r:id="rId4"/>
    <p:sldId id="266" r:id="rId5"/>
    <p:sldId id="257" r:id="rId6"/>
    <p:sldId id="262" r:id="rId7"/>
    <p:sldId id="263" r:id="rId8"/>
    <p:sldId id="264" r:id="rId9"/>
    <p:sldId id="265" r:id="rId10"/>
    <p:sldId id="267" r:id="rId11"/>
    <p:sldId id="270" r:id="rId12"/>
    <p:sldId id="269" r:id="rId13"/>
    <p:sldId id="273" r:id="rId14"/>
    <p:sldId id="272" r:id="rId15"/>
    <p:sldId id="271" r:id="rId16"/>
    <p:sldId id="282" r:id="rId17"/>
    <p:sldId id="275" r:id="rId18"/>
    <p:sldId id="276" r:id="rId19"/>
    <p:sldId id="279" r:id="rId20"/>
    <p:sldId id="277" r:id="rId21"/>
    <p:sldId id="278" r:id="rId22"/>
    <p:sldId id="280" r:id="rId23"/>
    <p:sldId id="286" r:id="rId24"/>
    <p:sldId id="281" r:id="rId25"/>
    <p:sldId id="285" r:id="rId26"/>
    <p:sldId id="28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611A4-E3A1-4DD8-A03E-F814B38CE0F1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8A8D2-8281-40E3-8881-5B4C8737AF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85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2F5558-FF31-41A2-AF21-CBF39CB150A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11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0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4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15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78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868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5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96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3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50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4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21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7A930-D410-4C0B-BB66-86804E945795}" type="datetimeFigureOut">
              <a:rPr lang="zh-CN" altLang="en-US" smtClean="0"/>
              <a:t>2020/5/13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90B5D-AA19-4147-B19D-1E2B56D2D0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93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OP-ED%20sample.doc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38400" y="4142951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b="1" dirty="0" smtClean="0">
                <a:latin typeface="Book Antiqua" panose="02040602050305030304" pitchFamily="18" charset="0"/>
              </a:rPr>
              <a:t>Week 12 Writing of an Opinion Piece (Op-ed)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35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Rich and reliable details and examples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1819185"/>
            <a:ext cx="6411384" cy="48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5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Justify the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significance</a:t>
            </a:r>
            <a:r>
              <a:rPr lang="en-US" altLang="zh-CN" b="1" dirty="0" smtClean="0">
                <a:latin typeface="Book Antiqua" panose="02040602050305030304" pitchFamily="18" charset="0"/>
              </a:rPr>
              <a:t> of the topic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428" y="1663778"/>
            <a:ext cx="6601422" cy="49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1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Make it personal (and factual)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938" y="1690688"/>
            <a:ext cx="6546700" cy="49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8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Acknowledging the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counterarguments</a:t>
            </a:r>
            <a:r>
              <a:rPr lang="en-US" altLang="zh-CN" b="1" dirty="0" smtClean="0">
                <a:latin typeface="Book Antiqua" panose="02040602050305030304" pitchFamily="18" charset="0"/>
              </a:rPr>
              <a:t>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6226" y="1841679"/>
            <a:ext cx="6140987" cy="46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Close strong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545" y="1490774"/>
            <a:ext cx="6701248" cy="50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0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Keep the word count in mind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1544" y="1803043"/>
            <a:ext cx="6318535" cy="47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35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746382" cy="55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What counts as a good opinion piece?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690688"/>
            <a:ext cx="10804301" cy="48389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1. The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Point</a:t>
            </a:r>
            <a:r>
              <a:rPr lang="en-US" altLang="zh-CN" sz="3200" b="1" dirty="0">
                <a:latin typeface="Book Antiqua" panose="02040602050305030304" pitchFamily="18" charset="0"/>
              </a:rPr>
              <a:t>: Does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it have </a:t>
            </a:r>
            <a:r>
              <a:rPr lang="en-US" altLang="zh-CN" sz="3200" b="1" dirty="0">
                <a:latin typeface="Book Antiqua" panose="02040602050305030304" pitchFamily="18" charset="0"/>
              </a:rPr>
              <a:t>a point that is clearly expressed? The Point may be a recommendation for action or it may be to alert readers to a problem. The author should make a single point well.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The reader should </a:t>
            </a:r>
            <a:r>
              <a:rPr lang="en-US" altLang="zh-CN" sz="3200" b="1" dirty="0">
                <a:latin typeface="Book Antiqua" panose="02040602050305030304" pitchFamily="18" charset="0"/>
              </a:rPr>
              <a:t>be able to explain the author's message in a sentence or two.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549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What counts as a good opinion piece?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u="sng" dirty="0">
                <a:latin typeface="Book Antiqua" panose="02040602050305030304" pitchFamily="18" charset="0"/>
              </a:rPr>
              <a:t>Persuasive</a:t>
            </a:r>
            <a:r>
              <a:rPr lang="en-US" altLang="zh-CN" sz="3200" b="1" dirty="0">
                <a:latin typeface="Book Antiqua" panose="02040602050305030304" pitchFamily="18" charset="0"/>
              </a:rPr>
              <a:t>: Does the piece persuade the reader? A good piece argues effectively for a particular point. Even though the reader may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NOT </a:t>
            </a:r>
            <a:r>
              <a:rPr lang="en-US" altLang="zh-CN" sz="3200" b="1" dirty="0">
                <a:latin typeface="Book Antiqua" panose="02040602050305030304" pitchFamily="18" charset="0"/>
              </a:rPr>
              <a:t>ultimately agree with the author, the reader comes away from the piece willing to seriously consider the author's perspective.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35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What counts as a good opinion piece?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u="sng" dirty="0">
                <a:latin typeface="Book Antiqua" panose="02040602050305030304" pitchFamily="18" charset="0"/>
              </a:rPr>
              <a:t>Hook and Structure</a:t>
            </a:r>
            <a:r>
              <a:rPr lang="en-US" altLang="zh-CN" sz="3200" b="1" dirty="0">
                <a:latin typeface="Book Antiqua" panose="02040602050305030304" pitchFamily="18" charset="0"/>
              </a:rPr>
              <a:t>: Does the opinion piece engage the reader right at the beginning? Is there evidence of thoughtful organization? Does the author summarize the main point at the end?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31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4" y="365125"/>
            <a:ext cx="5737491" cy="6187541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75691" y="305829"/>
            <a:ext cx="4994955" cy="630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What counts as a good opinion piece?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70127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u="sng" dirty="0">
                <a:latin typeface="Book Antiqua" panose="02040602050305030304" pitchFamily="18" charset="0"/>
              </a:rPr>
              <a:t>Writing and Clarity</a:t>
            </a:r>
            <a:r>
              <a:rPr lang="en-US" altLang="zh-CN" sz="3200" b="1" dirty="0">
                <a:latin typeface="Book Antiqua" panose="02040602050305030304" pitchFamily="18" charset="0"/>
              </a:rPr>
              <a:t>: Is the piece readily understandable to non-academic readers? General readers should find the piece easy and interesting to read. There should be few grammatical and spelling errors.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54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What counts as a good opinion piece?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u="sng" dirty="0">
                <a:latin typeface="Book Antiqua" panose="02040602050305030304" pitchFamily="18" charset="0"/>
              </a:rPr>
              <a:t>Tone</a:t>
            </a:r>
            <a:r>
              <a:rPr lang="en-US" altLang="zh-CN" sz="3200" b="1" dirty="0">
                <a:latin typeface="Book Antiqua" panose="02040602050305030304" pitchFamily="18" charset="0"/>
              </a:rPr>
              <a:t>: Is the opinion piece polite and respectful? The focus in on persuading the reader rather than voicing indignation or condemnation.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248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Summary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0462" y="1442434"/>
            <a:ext cx="10233338" cy="49970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(1) Point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(2) Persuasive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(3) Hook and structure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(4) Writing and clarity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(5) Tone </a:t>
            </a:r>
          </a:p>
        </p:txBody>
      </p:sp>
    </p:spTree>
    <p:extLst>
      <p:ext uri="{BB962C8B-B14F-4D97-AF65-F5344CB8AC3E}">
        <p14:creationId xmlns:p14="http://schemas.microsoft.com/office/powerpoint/2010/main" val="26231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reading (15 minutes)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0310" y="1803042"/>
            <a:ext cx="10323490" cy="43739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Two op-eds </a:t>
            </a:r>
          </a:p>
          <a:p>
            <a:r>
              <a:rPr lang="en-US" altLang="zh-CN" dirty="0" smtClean="0">
                <a:hlinkClick r:id="rId2" action="ppaction://hlinkfile"/>
              </a:rPr>
              <a:t>OP-ED sample.docx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8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 final reminder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0158" y="1596980"/>
            <a:ext cx="10413642" cy="45799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Start with a tie-in to the current event or personal experience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Give the readers something to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take away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Mind your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tones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Short and strong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Requirements for Project 2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972800" cy="48553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Argumentation + (exposition, narration and description)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Factual evidence, supporting details &amp; real-life examples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Specific technique: COUNTERARGUMENT +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800-1000 words</a:t>
            </a:r>
          </a:p>
        </p:txBody>
      </p:sp>
    </p:spTree>
    <p:extLst>
      <p:ext uri="{BB962C8B-B14F-4D97-AF65-F5344CB8AC3E}">
        <p14:creationId xmlns:p14="http://schemas.microsoft.com/office/powerpoint/2010/main" val="22362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95" y="132246"/>
            <a:ext cx="8590209" cy="66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9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63" y="232286"/>
            <a:ext cx="5708752" cy="34906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3" y="3264254"/>
            <a:ext cx="5459502" cy="32424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95" y="232286"/>
            <a:ext cx="4709722" cy="62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1834" y="36512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Opinion Piece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9708"/>
            <a:ext cx="11023242" cy="48939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Opinion articles are sometimes called "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op-eds</a:t>
            </a:r>
            <a:r>
              <a:rPr lang="en-US" altLang="zh-CN" sz="3200" b="1" dirty="0">
                <a:latin typeface="Book Antiqua" panose="02040602050305030304" pitchFamily="18" charset="0"/>
              </a:rPr>
              <a:t>," and these articles allow readers of a newspaper to voice their thoughts and ideas on topics ranging from local happenings to international controversy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Around 750 words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https</a:t>
            </a:r>
            <a:r>
              <a:rPr lang="en-US" altLang="zh-CN" sz="3200" b="1" dirty="0">
                <a:latin typeface="Book Antiqua" panose="02040602050305030304" pitchFamily="18" charset="0"/>
              </a:rPr>
              <a:t>://www.wikihow.com/Write-an-Opinion-Piece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6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Choosing a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timely</a:t>
            </a:r>
            <a:r>
              <a:rPr lang="en-US" altLang="zh-CN" b="1" dirty="0" smtClean="0">
                <a:latin typeface="Book Antiqua" panose="02040602050305030304" pitchFamily="18" charset="0"/>
              </a:rPr>
              <a:t> topic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726" y="1690688"/>
            <a:ext cx="6399653" cy="47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1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 topic you’re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passionate</a:t>
            </a:r>
            <a:r>
              <a:rPr lang="en-US" altLang="zh-CN" b="1" dirty="0" smtClean="0">
                <a:latin typeface="Book Antiqua" panose="02040602050305030304" pitchFamily="18" charset="0"/>
              </a:rPr>
              <a:t> about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3824" y="1934235"/>
            <a:ext cx="6189298" cy="464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42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 topic you’re knowledgeable about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5036" y="1795731"/>
            <a:ext cx="6305282" cy="47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1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A complicated and multi-faceted topic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090" y="1690688"/>
            <a:ext cx="6438289" cy="48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Get straight to the point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152" y="1690688"/>
            <a:ext cx="6417524" cy="48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7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435</Words>
  <Application>Microsoft Office PowerPoint</Application>
  <PresentationFormat>宽屏</PresentationFormat>
  <Paragraphs>47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Book Antiqua</vt:lpstr>
      <vt:lpstr>Office 主题​​</vt:lpstr>
      <vt:lpstr>English Writing II</vt:lpstr>
      <vt:lpstr>PowerPoint 演示文稿</vt:lpstr>
      <vt:lpstr>PowerPoint 演示文稿</vt:lpstr>
      <vt:lpstr>Opinion Piece</vt:lpstr>
      <vt:lpstr>Choosing a timely topic </vt:lpstr>
      <vt:lpstr>A topic you’re passionate about </vt:lpstr>
      <vt:lpstr>A topic you’re knowledgeable about</vt:lpstr>
      <vt:lpstr>A complicated and multi-faceted topic </vt:lpstr>
      <vt:lpstr>Get straight to the point </vt:lpstr>
      <vt:lpstr>Rich and reliable details and examples </vt:lpstr>
      <vt:lpstr>Justify the significance of the topic </vt:lpstr>
      <vt:lpstr>Make it personal (and factual) </vt:lpstr>
      <vt:lpstr>Acknowledging the counterarguments </vt:lpstr>
      <vt:lpstr>Close strong</vt:lpstr>
      <vt:lpstr>Keep the word count in mind </vt:lpstr>
      <vt:lpstr>PowerPoint 演示文稿</vt:lpstr>
      <vt:lpstr>What counts as a good opinion piece? </vt:lpstr>
      <vt:lpstr>What counts as a good opinion piece? </vt:lpstr>
      <vt:lpstr>What counts as a good opinion piece? </vt:lpstr>
      <vt:lpstr>What counts as a good opinion piece? </vt:lpstr>
      <vt:lpstr>What counts as a good opinion piece? </vt:lpstr>
      <vt:lpstr>Summary</vt:lpstr>
      <vt:lpstr>In-class reading (15 minutes) </vt:lpstr>
      <vt:lpstr>A final reminder </vt:lpstr>
      <vt:lpstr>Requirements for Project 2 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Ye</dc:creator>
  <cp:lastModifiedBy>ZHU Ye</cp:lastModifiedBy>
  <cp:revision>20</cp:revision>
  <dcterms:created xsi:type="dcterms:W3CDTF">2020-05-05T01:56:29Z</dcterms:created>
  <dcterms:modified xsi:type="dcterms:W3CDTF">2020-05-13T03:41:46Z</dcterms:modified>
</cp:coreProperties>
</file>